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0" r:id="rId4"/>
    <p:sldId id="264" r:id="rId5"/>
    <p:sldId id="258" r:id="rId6"/>
    <p:sldId id="261" r:id="rId7"/>
    <p:sldId id="259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95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Terms employed:</a:t>
            </a:r>
            <a:endParaRPr lang="en-US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1324896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Psalm</a:t>
            </a:r>
            <a:r>
              <a:rPr lang="en-US" sz="3000" dirty="0" smtClean="0">
                <a:latin typeface="+mj-lt"/>
              </a:rPr>
              <a:t> ~ </a:t>
            </a:r>
            <a:r>
              <a:rPr lang="en-US" sz="3000" b="1" i="1" dirty="0" err="1" smtClean="0">
                <a:solidFill>
                  <a:schemeClr val="bg1"/>
                </a:solidFill>
              </a:rPr>
              <a:t>Mizmor</a:t>
            </a:r>
            <a:r>
              <a:rPr lang="en-US" sz="3000" dirty="0" smtClean="0">
                <a:latin typeface="+mj-lt"/>
              </a:rPr>
              <a:t> – with instrumental accompaniment </a:t>
            </a:r>
            <a:endParaRPr lang="en-US" sz="30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2271252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Song</a:t>
            </a:r>
            <a:r>
              <a:rPr lang="en-US" sz="3000" dirty="0" smtClean="0">
                <a:latin typeface="+mj-lt"/>
              </a:rPr>
              <a:t> ~ </a:t>
            </a:r>
            <a:r>
              <a:rPr lang="en-US" sz="3000" b="1" i="1" dirty="0" err="1" smtClean="0">
                <a:solidFill>
                  <a:schemeClr val="bg1"/>
                </a:solidFill>
              </a:rPr>
              <a:t>Shiyr</a:t>
            </a:r>
            <a:r>
              <a:rPr lang="en-US" sz="3000" dirty="0" smtClean="0">
                <a:latin typeface="+mj-lt"/>
              </a:rPr>
              <a:t> – 31x in the titles</a:t>
            </a:r>
            <a:endParaRPr lang="en-US" sz="3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3185652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Maschil</a:t>
            </a:r>
            <a:r>
              <a:rPr lang="en-US" sz="3000" dirty="0" smtClean="0">
                <a:latin typeface="+mj-lt"/>
              </a:rPr>
              <a:t> ~ a skillful or cunning Psalm – 13x</a:t>
            </a:r>
            <a:endParaRPr lang="en-US" sz="3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41148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Michtam</a:t>
            </a:r>
            <a:r>
              <a:rPr lang="en-US" sz="3000" dirty="0" smtClean="0">
                <a:latin typeface="+mj-lt"/>
              </a:rPr>
              <a:t> ~ from root meaning to mark or engrave</a:t>
            </a:r>
            <a:endParaRPr lang="en-US" sz="30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5505581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+mj-lt"/>
              </a:rPr>
              <a:t>Selah</a:t>
            </a:r>
            <a:r>
              <a:rPr lang="en-US" sz="3000" dirty="0" smtClean="0">
                <a:latin typeface="+mj-lt"/>
              </a:rPr>
              <a:t> ~ contemplative pause – 71x</a:t>
            </a:r>
            <a:endParaRPr lang="en-US" sz="3000" dirty="0">
              <a:latin typeface="+mj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85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116 Psalms have superscriptions or titles 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858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Allegory</a:t>
            </a:r>
            <a:r>
              <a:rPr lang="en-US" sz="2800" dirty="0" smtClean="0">
                <a:latin typeface="+mj-lt"/>
              </a:rPr>
              <a:t> ~ a description of one thing under the image of another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Metaphor</a:t>
            </a:r>
            <a:r>
              <a:rPr lang="en-US" sz="2800" dirty="0" smtClean="0">
                <a:latin typeface="+mj-lt"/>
              </a:rPr>
              <a:t> ~ comparison by representation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467896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Simile</a:t>
            </a:r>
            <a:r>
              <a:rPr lang="en-US" sz="2800" dirty="0" smtClean="0">
                <a:latin typeface="+mj-lt"/>
              </a:rPr>
              <a:t> ~ comparison by resemblance (</a:t>
            </a:r>
            <a:r>
              <a:rPr lang="en-US" sz="2800" b="1" i="1" dirty="0" smtClean="0">
                <a:latin typeface="+mj-lt"/>
              </a:rPr>
              <a:t>like</a:t>
            </a:r>
            <a:r>
              <a:rPr lang="en-US" sz="2800" dirty="0" smtClean="0">
                <a:latin typeface="+mj-lt"/>
              </a:rPr>
              <a:t>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291597"/>
            <a:ext cx="586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Metonymy</a:t>
            </a:r>
            <a:r>
              <a:rPr lang="en-US" sz="2800" dirty="0" smtClean="0">
                <a:latin typeface="+mj-lt"/>
              </a:rPr>
              <a:t> ~ one word is put for another on account of some actual relation between the things signified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Fig. Language in the Psalms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685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Synecdoche</a:t>
            </a:r>
            <a:r>
              <a:rPr lang="en-US" sz="2800" dirty="0" smtClean="0">
                <a:latin typeface="+mj-lt"/>
              </a:rPr>
              <a:t> ~ substituting the name of an attribute or feature for the name of the thing itself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19812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Hyperbole</a:t>
            </a:r>
            <a:r>
              <a:rPr lang="en-US" sz="2800" dirty="0" smtClean="0">
                <a:latin typeface="+mj-lt"/>
              </a:rPr>
              <a:t> ~ when more is said than literally is meant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287064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Personification</a:t>
            </a:r>
            <a:r>
              <a:rPr lang="en-US" sz="2800" dirty="0" smtClean="0">
                <a:latin typeface="+mj-lt"/>
              </a:rPr>
              <a:t> ~ when intelligence is attributed to inanimate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 tmFilter="0,0; .5, 0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21" grpId="0"/>
      <p:bldP spid="24" grpId="0"/>
      <p:bldP spid="24" grpId="1"/>
      <p:bldP spid="24" grpId="2"/>
      <p:bldP spid="25" grpId="0"/>
      <p:bldP spid="25" grpId="1"/>
      <p:bldP spid="25" grpId="2"/>
      <p:bldP spid="26" grpId="0" build="allAtOnce"/>
      <p:bldP spid="26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Divided into 5 books: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24896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1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82166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2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332704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3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863644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4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352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5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1327356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Chap. 1-41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1824129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Chap. 42-72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2325573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Chap. 73-89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2844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Chap. 90-106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3345669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Chap. 107-150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5394" y="3879668"/>
            <a:ext cx="5590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Each Book ends with a doxology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3911303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Blessed be the LORD God of Israel From everlasting to everlasting! Amen and Amen.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Psalm 41.13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 tmFilter="0,0; .5, 0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  <p:bldP spid="20" grpId="0"/>
      <p:bldP spid="20" grpId="1"/>
      <p:bldP spid="22" grpId="0"/>
      <p:bldP spid="22" grpId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1199884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Corresponds to the book of Genesis</a:t>
            </a:r>
            <a:endParaRPr lang="en-US" sz="30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2098254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Ps. 1 (Creation) </a:t>
            </a:r>
            <a:endParaRPr lang="en-US" sz="3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2547734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Ps. 2.1-3 (the Fall)</a:t>
            </a:r>
            <a:endParaRPr lang="en-US" sz="3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3004934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Ps. 3.1-4 (promise of redemption) </a:t>
            </a:r>
            <a:endParaRPr lang="en-US" sz="30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3931622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Book 2 </a:t>
            </a:r>
            <a:r>
              <a:rPr lang="en-US" sz="3200" dirty="0" smtClean="0">
                <a:latin typeface="+mj-lt"/>
              </a:rPr>
              <a:t>(42-72)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858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1 </a:t>
            </a:r>
            <a:r>
              <a:rPr lang="en-US" sz="3200" dirty="0" smtClean="0">
                <a:latin typeface="Magneto" pitchFamily="82" charset="0"/>
              </a:rPr>
              <a:t>(1-41)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40357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Corresponds to the book of Exodus</a:t>
            </a:r>
            <a:endParaRPr lang="en-US" sz="3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337255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Ps. 46</a:t>
            </a:r>
            <a:endParaRPr lang="en-US" sz="3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797638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+mj-lt"/>
              </a:rPr>
              <a:t> Ps. 65:4-10</a:t>
            </a:r>
            <a:endParaRPr lang="en-US" sz="30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3 </a:t>
            </a:r>
            <a:r>
              <a:rPr lang="en-US" sz="3200" dirty="0" smtClean="0">
                <a:latin typeface="Magneto" pitchFamily="82" charset="0"/>
              </a:rPr>
              <a:t>(73-89)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1189704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Corresponds to the book of Leviticus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2089356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Tabernacle, worship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5394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4 </a:t>
            </a:r>
            <a:r>
              <a:rPr lang="en-US" sz="3200" dirty="0" smtClean="0">
                <a:latin typeface="Magneto" pitchFamily="82" charset="0"/>
              </a:rPr>
              <a:t>(90-106)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3010929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Corresponds to the book of Numbers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3941802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The Wilderness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439772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Book 5 </a:t>
            </a:r>
            <a:r>
              <a:rPr lang="en-US" sz="3200" dirty="0" smtClean="0">
                <a:latin typeface="Magneto" pitchFamily="82" charset="0"/>
              </a:rPr>
              <a:t>(107-150)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5800" y="4866485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Corresponds to the book of Deuteronomy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4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2" grpId="2"/>
      <p:bldP spid="23" grpId="1"/>
      <p:bldP spid="23" grpId="2"/>
      <p:bldP spid="23" grpId="3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9" grpId="0"/>
      <p:bldP spid="9" grpId="1"/>
      <p:bldP spid="9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4" grpId="0" build="allAtOnce"/>
      <p:bldP spid="14" grpId="1" build="allAtOnce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  <p:bldP spid="27" grpId="0"/>
      <p:bldP spid="27" grpId="1"/>
      <p:bldP spid="28" grpId="0"/>
      <p:bldP spid="2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Alphabetic acrostic ~ 9 Psalms</a:t>
            </a:r>
            <a:endParaRPr lang="en-US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168132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</a:t>
            </a:r>
            <a:r>
              <a:rPr lang="en-US" sz="3200" baseline="30000" dirty="0" smtClean="0">
                <a:latin typeface="+mj-lt"/>
              </a:rPr>
              <a:t>st</a:t>
            </a:r>
            <a:r>
              <a:rPr lang="en-US" sz="3200" dirty="0" smtClean="0">
                <a:latin typeface="+mj-lt"/>
              </a:rPr>
              <a:t> line ~ </a:t>
            </a:r>
            <a:r>
              <a:rPr lang="en-US" sz="3200" b="1" i="1" dirty="0" smtClean="0">
                <a:solidFill>
                  <a:schemeClr val="bg1"/>
                </a:solidFill>
              </a:rPr>
              <a:t>Aleph</a:t>
            </a:r>
            <a:r>
              <a:rPr lang="en-US" sz="3200" b="1" dirty="0" smtClean="0"/>
              <a:t> (</a:t>
            </a:r>
            <a:r>
              <a:rPr lang="he-IL" sz="3200" b="1" dirty="0" smtClean="0">
                <a:solidFill>
                  <a:schemeClr val="bg1"/>
                </a:solidFill>
              </a:rPr>
              <a:t>א</a:t>
            </a:r>
            <a:r>
              <a:rPr lang="en-US" sz="3200" b="1" dirty="0" smtClean="0"/>
              <a:t>)</a:t>
            </a:r>
            <a:endParaRPr lang="en-US" sz="3200" b="1" dirty="0">
              <a:latin typeface="Magneto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2182764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r>
              <a:rPr lang="en-US" sz="3200" baseline="30000" dirty="0" smtClean="0">
                <a:latin typeface="+mj-lt"/>
              </a:rPr>
              <a:t>nd</a:t>
            </a:r>
            <a:r>
              <a:rPr lang="en-US" sz="3200" dirty="0" smtClean="0">
                <a:latin typeface="+mj-lt"/>
              </a:rPr>
              <a:t> line ~ </a:t>
            </a:r>
            <a:r>
              <a:rPr lang="en-US" sz="3200" b="1" i="1" dirty="0" smtClean="0">
                <a:solidFill>
                  <a:schemeClr val="bg1"/>
                </a:solidFill>
              </a:rPr>
              <a:t>Beth</a:t>
            </a:r>
            <a:r>
              <a:rPr lang="en-US" sz="3200" dirty="0" smtClean="0"/>
              <a:t> </a:t>
            </a:r>
            <a:r>
              <a:rPr lang="en-US" sz="3200" b="1" dirty="0" smtClean="0"/>
              <a:t>(</a:t>
            </a:r>
            <a:r>
              <a:rPr lang="he-IL" sz="3200" b="1" dirty="0" smtClean="0">
                <a:solidFill>
                  <a:schemeClr val="bg1"/>
                </a:solidFill>
              </a:rPr>
              <a:t>ב</a:t>
            </a:r>
            <a:r>
              <a:rPr lang="en-US" sz="3200" b="1" dirty="0" smtClean="0"/>
              <a:t>)</a:t>
            </a:r>
            <a:endParaRPr lang="en-US" sz="3200" b="1" dirty="0">
              <a:latin typeface="Magneto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2684208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</a:t>
            </a:r>
            <a:r>
              <a:rPr lang="en-US" sz="3200" baseline="30000" dirty="0" smtClean="0">
                <a:latin typeface="+mj-lt"/>
              </a:rPr>
              <a:t>rd</a:t>
            </a:r>
            <a:r>
              <a:rPr lang="en-US" sz="3200" dirty="0" smtClean="0">
                <a:latin typeface="+mj-lt"/>
              </a:rPr>
              <a:t> line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Gimel</a:t>
            </a:r>
            <a:r>
              <a:rPr lang="en-US" sz="3200" b="1" dirty="0" smtClean="0"/>
              <a:t> (</a:t>
            </a:r>
            <a:r>
              <a:rPr lang="he-IL" sz="3200" b="1" dirty="0" smtClean="0">
                <a:solidFill>
                  <a:schemeClr val="bg1"/>
                </a:solidFill>
              </a:rPr>
              <a:t>ג</a:t>
            </a:r>
            <a:r>
              <a:rPr lang="en-US" sz="3200" b="1" dirty="0" smtClean="0"/>
              <a:t>)</a:t>
            </a:r>
            <a:endParaRPr lang="en-US" sz="3200" b="1" dirty="0">
              <a:latin typeface="Magneto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3200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 line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Daleth</a:t>
            </a:r>
            <a:r>
              <a:rPr lang="en-US" sz="3200" dirty="0" smtClean="0"/>
              <a:t> </a:t>
            </a:r>
            <a:r>
              <a:rPr lang="en-US" sz="3200" b="1" dirty="0" smtClean="0"/>
              <a:t>(</a:t>
            </a:r>
            <a:r>
              <a:rPr lang="he-IL" sz="3200" b="1" dirty="0" smtClean="0">
                <a:solidFill>
                  <a:schemeClr val="bg1"/>
                </a:solidFill>
              </a:rPr>
              <a:t>ד</a:t>
            </a:r>
            <a:r>
              <a:rPr lang="en-US" sz="3200" b="1" dirty="0" smtClean="0"/>
              <a:t>), </a:t>
            </a:r>
            <a:r>
              <a:rPr lang="en-US" sz="3200" b="1" dirty="0" smtClean="0">
                <a:latin typeface="+mj-lt"/>
              </a:rPr>
              <a:t>etc.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733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Ps. 119 ~ 176 verses; 22 stanzas of 8 verses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838200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1200348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1556991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0" y="1919139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0" y="2286000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0" y="2657574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0" y="3024435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00" y="3385791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29287" y="3747939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7800" y="4114800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4491087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4853235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257800" y="5214591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57800" y="5576739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257800" y="5948313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7800" y="6324600"/>
            <a:ext cx="228600" cy="2286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7200" y="685800"/>
            <a:ext cx="5867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 </a:t>
            </a:r>
            <a:r>
              <a:rPr lang="he-IL" sz="2400" dirty="0" smtClean="0">
                <a:solidFill>
                  <a:schemeClr val="bg1"/>
                </a:solidFill>
              </a:rPr>
              <a:t>אשׁרי תמימי־דרך ההלכים בתורת יהוה׃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1 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2  </a:t>
            </a:r>
            <a:r>
              <a:rPr lang="he-IL" sz="2400" dirty="0" smtClean="0">
                <a:solidFill>
                  <a:schemeClr val="bg1"/>
                </a:solidFill>
              </a:rPr>
              <a:t>אשׁרי נצרי עדתיו בכל־לב ידרשׁוהו׃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3  </a:t>
            </a:r>
            <a:r>
              <a:rPr lang="he-IL" sz="2400" dirty="0" smtClean="0">
                <a:solidFill>
                  <a:schemeClr val="bg1"/>
                </a:solidFill>
              </a:rPr>
              <a:t>אף לא־פעלו עולה בדרכיו הלכו׃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4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he-IL" sz="2400" dirty="0" smtClean="0">
                <a:solidFill>
                  <a:schemeClr val="bg1"/>
                </a:solidFill>
              </a:rPr>
              <a:t>אתה צויתה פקדיך לשׁמר מאד׃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5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he-IL" sz="2400" dirty="0" smtClean="0">
                <a:solidFill>
                  <a:schemeClr val="bg1"/>
                </a:solidFill>
              </a:rPr>
              <a:t>אחלי יכנו דרכי לשׁמר חקיך׃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6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he-IL" sz="2400" dirty="0" smtClean="0">
                <a:solidFill>
                  <a:schemeClr val="bg1"/>
                </a:solidFill>
              </a:rPr>
              <a:t>אז לא־אבושׁ בהביטי אל־כל־מצותיך׃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7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he-IL" sz="2400" dirty="0" smtClean="0">
                <a:solidFill>
                  <a:schemeClr val="bg1"/>
                </a:solidFill>
              </a:rPr>
              <a:t>אודך בישׁר לבב בלמדי משׁפטי צדקך׃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8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he-IL" sz="2400" dirty="0" smtClean="0">
                <a:solidFill>
                  <a:schemeClr val="bg1"/>
                </a:solidFill>
              </a:rPr>
              <a:t>את־חקיך אשׁמר אל־תעזבני עד־מאד׃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~ 9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he-IL" sz="2400" dirty="0" smtClean="0">
                <a:solidFill>
                  <a:schemeClr val="bg1"/>
                </a:solidFill>
              </a:rPr>
              <a:t>במה יזכה־נער את־ארחו לשׁמר כדברך׃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10  </a:t>
            </a:r>
            <a:r>
              <a:rPr lang="he-IL" sz="2400" dirty="0" smtClean="0">
                <a:solidFill>
                  <a:schemeClr val="bg1"/>
                </a:solidFill>
              </a:rPr>
              <a:t>בכל־לבי דרשׁתיך אל־תשׁגני ממצותיך׃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11  </a:t>
            </a:r>
            <a:r>
              <a:rPr lang="he-IL" sz="2400" dirty="0" smtClean="0">
                <a:solidFill>
                  <a:schemeClr val="bg1"/>
                </a:solidFill>
              </a:rPr>
              <a:t>בלבי צפנתי אמרתך למען לא אחטא־לך׃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12  </a:t>
            </a:r>
            <a:r>
              <a:rPr lang="he-IL" sz="2400" dirty="0" smtClean="0">
                <a:solidFill>
                  <a:schemeClr val="bg1"/>
                </a:solidFill>
              </a:rPr>
              <a:t>ברוך אתה יהוה למדני חקיך׃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13  </a:t>
            </a:r>
            <a:r>
              <a:rPr lang="he-IL" sz="2400" dirty="0" smtClean="0">
                <a:solidFill>
                  <a:schemeClr val="bg1"/>
                </a:solidFill>
              </a:rPr>
              <a:t>בשׂפתי ספרתי כל משׁפטי־פיך׃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14  </a:t>
            </a:r>
            <a:r>
              <a:rPr lang="he-IL" sz="2400" dirty="0" smtClean="0">
                <a:solidFill>
                  <a:schemeClr val="bg1"/>
                </a:solidFill>
              </a:rPr>
              <a:t>בדרך עדותיך שׂשׂתי כעל כל־הון׃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~ 15  </a:t>
            </a:r>
            <a:r>
              <a:rPr lang="he-IL" sz="2400" dirty="0" smtClean="0">
                <a:solidFill>
                  <a:schemeClr val="bg1"/>
                </a:solidFill>
              </a:rPr>
              <a:t>בפקדיך אשׂיחה ואביטה ארחתיך׃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en-US" sz="2400" dirty="0" smtClean="0"/>
              <a:t> ~ 16  </a:t>
            </a:r>
            <a:r>
              <a:rPr lang="he-IL" sz="2400" dirty="0" smtClean="0">
                <a:solidFill>
                  <a:schemeClr val="bg1"/>
                </a:solidFill>
              </a:rPr>
              <a:t>בחקתיך אשׁתעשׁע לא אשׁכח דברך׃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PSALMS 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Christ's nature </a:t>
            </a:r>
            <a:r>
              <a:rPr lang="en-US" sz="3200" dirty="0" smtClean="0">
                <a:latin typeface="+mj-lt"/>
              </a:rPr>
              <a:t>~ Ps. 45:6-7</a:t>
            </a:r>
            <a:endParaRPr lang="en-US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1204452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Christ's mission </a:t>
            </a:r>
            <a:r>
              <a:rPr lang="en-US" sz="3200" dirty="0" smtClean="0">
                <a:latin typeface="+mj-lt"/>
              </a:rPr>
              <a:t>~ Ps. 40:7-8; Ps. 110:1-4</a:t>
            </a:r>
            <a:endParaRPr lang="en-US" sz="32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2175384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Christ's rejection </a:t>
            </a:r>
            <a:r>
              <a:rPr lang="en-US" sz="3200" dirty="0" smtClean="0">
                <a:latin typeface="+mj-lt"/>
              </a:rPr>
              <a:t>~ Ps. 118:22-23</a:t>
            </a:r>
            <a:endParaRPr lang="en-US" sz="32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3180732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Christ's betrayal</a:t>
            </a:r>
            <a:r>
              <a:rPr lang="en-US" sz="3200" dirty="0" smtClean="0">
                <a:latin typeface="+mj-lt"/>
              </a:rPr>
              <a:t> ~ Ps. 41:9</a:t>
            </a:r>
            <a:endParaRPr lang="en-US" sz="32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4159044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Christ's suffering and death </a:t>
            </a:r>
            <a:r>
              <a:rPr lang="en-US" sz="3200" dirty="0" smtClean="0">
                <a:latin typeface="+mj-lt"/>
              </a:rPr>
              <a:t>~ Ps. 22:1, 14-18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Messianic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099653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Christ's resurrection</a:t>
            </a:r>
            <a:r>
              <a:rPr lang="en-US" sz="3200" dirty="0" smtClean="0">
                <a:latin typeface="+mj-lt"/>
              </a:rPr>
              <a:t> ~ Ps. 16:8-10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8" grpId="0"/>
      <p:bldP spid="9" grpId="0"/>
      <p:bldP spid="9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3237</TotalTime>
  <Words>399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157</cp:revision>
  <dcterms:created xsi:type="dcterms:W3CDTF">2009-08-09T00:41:49Z</dcterms:created>
  <dcterms:modified xsi:type="dcterms:W3CDTF">2009-08-17T17:46:38Z</dcterms:modified>
</cp:coreProperties>
</file>